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446" r:id="rId3"/>
    <p:sldId id="449" r:id="rId4"/>
    <p:sldId id="450" r:id="rId5"/>
    <p:sldId id="440" r:id="rId6"/>
    <p:sldId id="441" r:id="rId7"/>
    <p:sldId id="447" r:id="rId8"/>
    <p:sldId id="448" r:id="rId9"/>
    <p:sldId id="464" r:id="rId10"/>
    <p:sldId id="465" r:id="rId11"/>
    <p:sldId id="466" r:id="rId12"/>
    <p:sldId id="467" r:id="rId13"/>
    <p:sldId id="468" r:id="rId14"/>
    <p:sldId id="469" r:id="rId15"/>
    <p:sldId id="470" r:id="rId16"/>
    <p:sldId id="471" r:id="rId17"/>
    <p:sldId id="474" r:id="rId18"/>
    <p:sldId id="4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5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55C51-6B10-6240-A90E-844EBEB51D82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51620D-4A9F-D64A-BCEA-0478F2B4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722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9946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090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522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37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711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28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312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96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230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9060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8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1598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49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D772AA-36C2-4846-861A-69DDC769616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18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C14BEB-AC66-4E96-9BD5-F22CB210CB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EAE4313-1E68-411D-B9A3-289AD20AC7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BF4BD6-51A4-4144-8930-600FBE6E7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2C72901-33BF-4256-8637-D02C2A3F8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2B6687-C528-4854-A846-3E78D3D46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083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E72CC1-F2D9-4D9F-AF2D-8F6097A7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8B30BA1-592B-4299-AD04-D0CD764719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EEE1E0-FD6E-4E0A-97E1-3E9D8D3BB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17C5570-3E3E-4BE6-88EF-8E31B18F4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A9374D-AAA5-4E7E-A082-C8B123C7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36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EE35B5B-9EE0-4213-AD80-57B88CEDA2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545AE02-BE27-454C-A6D5-A90C739E36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1F3F5F-5221-498C-BE38-BD210C823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5969B3-0C45-4408-9D45-2A14F14B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0A016E-1D74-45B2-A0D3-2CB326D9F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278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BDCFED-A5EA-4B24-8E44-CCE276116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BB952D-E535-4A95-A2DA-B2EB1AD53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48B600-70CC-48C9-84A9-3DF0F9CCE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10EBBA-2AA9-426F-BD4D-7FBF37E73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6EDC1B-A26D-4BA4-B21F-E4250F540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842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106746-3F3D-4646-897B-1A2EA1C95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096B2F-4BF4-4CBA-88CF-78C33B12C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FF89B2-051E-48DE-9F42-950CD1E3B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9B48F7-D425-4A78-B291-C3BD4A306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7913D2-4070-4FA5-BD03-FA8E16F84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6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9F90E7-B6FD-4489-A287-5DAA6FD53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6BBD96-6796-4A12-965E-56529DB53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0F2E417-FF36-4EBC-9F10-7EA4A30361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E3A8C73-807A-4805-890F-61FAB7170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D865D14-9AAE-4084-945E-08626446E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C3A72C-BFF2-4697-B28C-136137518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42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D78798-09C2-4014-B62E-44171C211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C9DE03C-FD35-4DBD-B134-DA3A921B7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B14DCFF-C128-4FB5-9FE7-8995B84390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2317918-8199-485A-8AD4-B528E6C3A5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60BDE17-0D8A-44DC-8B87-E767506AF9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B294382-3389-481A-BCDA-27BC6F52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4956DAD-16AB-4887-A1C0-A7BB35949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8D3B29-1EC7-4119-A2B1-77A316AE3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25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A6A03B-2307-400E-ACB7-496FEA5C6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F6347B9-EBA4-4B58-B153-6D9C58E99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5144DBA-8E88-4444-9194-8D21DB97B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2B859C-9129-4D2E-9035-BE5B4A4BA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25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67D513A-DA7B-4E0D-A1C6-8D8CC426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0B69D14-1192-40B1-B21C-5DE267AF6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7CCF8A9-CE88-407E-8A03-F6E6CE10E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67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B818AC-806B-4F04-9D6C-AB84DEF0F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824225-8B5B-4786-9449-FFD4A7A53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4FC03ED-FE0C-4FCF-9D7B-1D1C24C815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10C85A-8646-4810-9079-374D7648D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385B07E-6092-4A47-A10D-6EC8517F7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D50B76-E667-47ED-B913-90BAB35CB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921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599597-42D4-4F65-87A2-594DF19E4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FA6A8C4-64AC-4493-8A01-C628D6703B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739BE93-47B0-4DA9-BD16-551CF13B8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58B74E0-8196-48BD-80BD-7301CF175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75F480D-FB6F-4ACB-A893-F2F7549B2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F59CC6-B8F8-4C6A-902B-F92016033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06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214ABC5-EEC7-41DC-8D47-EE9EC219B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860D7E-0738-4807-BD83-734A2F572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05B99A-2741-44E1-ACB1-426A70E669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434CD-E8FA-4352-B6AD-5AC46ABFA65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6DD261-36AF-4CF1-9F64-4268888358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6EB2C4-93A4-422B-BA25-7B0597536A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5005AA-BD8B-4AC3-A99D-4CD934720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478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studio.com/resources/cheatsheet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rstudio.cloud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FBE7244-D509-47DF-BFC9-9AF53A00F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3595"/>
            <a:ext cx="9144000" cy="3247756"/>
          </a:xfrm>
          <a:solidFill>
            <a:schemeClr val="accent1">
              <a:alpha val="80000"/>
            </a:schemeClr>
          </a:solidFill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 Introduction to R and Data Manipulation with </a:t>
            </a:r>
            <a:r>
              <a:rPr lang="en-US" dirty="0" err="1">
                <a:solidFill>
                  <a:schemeClr val="bg1"/>
                </a:solidFill>
              </a:rPr>
              <a:t>Dplyr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8A2EE42-B0DE-40C7-97D6-840BF8F587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02629"/>
            <a:ext cx="9144000" cy="1721483"/>
          </a:xfrm>
          <a:solidFill>
            <a:schemeClr val="bg1">
              <a:alpha val="69000"/>
            </a:schemeClr>
          </a:solidFill>
        </p:spPr>
        <p:txBody>
          <a:bodyPr>
            <a:normAutofit/>
          </a:bodyPr>
          <a:lstStyle/>
          <a:p>
            <a:r>
              <a:rPr lang="en-US" dirty="0"/>
              <a:t>Jonathan Hersh, PhD (Chapman </a:t>
            </a:r>
            <a:r>
              <a:rPr lang="en-US" dirty="0" err="1"/>
              <a:t>Argyros</a:t>
            </a:r>
            <a:r>
              <a:rPr lang="en-US" dirty="0"/>
              <a:t> School of Business)</a:t>
            </a:r>
          </a:p>
          <a:p>
            <a:r>
              <a:rPr lang="en-US" dirty="0"/>
              <a:t>4/8/22</a:t>
            </a:r>
          </a:p>
        </p:txBody>
      </p:sp>
    </p:spTree>
    <p:extLst>
      <p:ext uri="{BB962C8B-B14F-4D97-AF65-F5344CB8AC3E}">
        <p14:creationId xmlns:p14="http://schemas.microsoft.com/office/powerpoint/2010/main" val="2167008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5" y="287814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pipe operator %&gt;%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3FED84-ED98-48CB-B9BC-54898DBE6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87" y="1414130"/>
            <a:ext cx="6581775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802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5" y="287814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slice() to select rows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CF796D-7DFE-43AE-AE92-512D5E446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75" y="1728787"/>
            <a:ext cx="6006615" cy="236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491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5" y="287814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arrange() to order dataset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4D1FB7-CF42-46CF-A637-EC5E0B592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1524000"/>
            <a:ext cx="5372100" cy="267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72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5" y="287814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select() to select columns in a dataset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7C49C8-2F68-4BAD-910F-2FFE5FD1E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12" y="1414129"/>
            <a:ext cx="6170127" cy="341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624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4" y="287814"/>
            <a:ext cx="9862041" cy="1067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rename() to rename variables in a dataset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EC4AA4-3351-40AD-892F-8442010EA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5" y="1355558"/>
            <a:ext cx="5499008" cy="287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78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4" y="287814"/>
            <a:ext cx="10150800" cy="883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filter() to remove rows you don’t want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B09ED5-4227-4611-94CA-6A7E38134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74" y="1309687"/>
            <a:ext cx="6638749" cy="377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542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4" y="287814"/>
            <a:ext cx="10150800" cy="883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mutate() to create new variables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0CB851-2C09-454B-8856-6FC5815EB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5" y="1343024"/>
            <a:ext cx="6219825" cy="344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973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4" y="287814"/>
            <a:ext cx="10150800" cy="883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solidFill>
                  <a:schemeClr val="accent1"/>
                </a:solidFill>
              </a:rPr>
              <a:t>group_by</a:t>
            </a:r>
            <a:r>
              <a:rPr lang="en-US" dirty="0">
                <a:solidFill>
                  <a:schemeClr val="accent1"/>
                </a:solidFill>
              </a:rPr>
              <a:t>() and summarize() to create group variables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835160-3636-445E-AB94-D8BA6FF8A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12" y="1252537"/>
            <a:ext cx="5853113" cy="382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3300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3043EF-9558-4E86-B898-6E365B426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39" y="136525"/>
            <a:ext cx="8477961" cy="65108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D60CA8-4B71-49A1-9A5F-D36EBE71AFB7}"/>
              </a:ext>
            </a:extLst>
          </p:cNvPr>
          <p:cNvSpPr txBox="1"/>
          <p:nvPr/>
        </p:nvSpPr>
        <p:spPr>
          <a:xfrm>
            <a:off x="8610600" y="5783497"/>
            <a:ext cx="329292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https://www.rstudio.com/resources/cheatsheets/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53689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5" y="287814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Section 1: Outline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1475" y="1396502"/>
            <a:ext cx="9144000" cy="529375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b="1" dirty="0">
                <a:latin typeface="Calibri" charset="0"/>
                <a:ea typeface="Calibri" charset="0"/>
                <a:cs typeface="Calibri" charset="0"/>
              </a:rPr>
              <a:t>R Projects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b="1" dirty="0">
                <a:latin typeface="Calibri" charset="0"/>
                <a:ea typeface="Calibri" charset="0"/>
                <a:cs typeface="Calibri" charset="0"/>
              </a:rPr>
              <a:t>Data Analysis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Loading data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Glimpse to view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Pipe operator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slice() to select rows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arrange() to order data frame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select() to choose variables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rename() to rename variables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filter() to select rows matching characteristics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mutate() to create new variables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group_by</a:t>
            </a:r>
            <a:r>
              <a:rPr lang="en-US" sz="26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() and summarize()  to create group </a:t>
            </a:r>
            <a:endParaRPr lang="en-US" sz="2600" dirty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600" dirty="0">
              <a:latin typeface="Calibri" charset="0"/>
              <a:ea typeface="Calibri" charset="0"/>
              <a:cs typeface="Calibri" charset="0"/>
            </a:endParaRPr>
          </a:p>
          <a:p>
            <a:pPr>
              <a:lnSpc>
                <a:spcPct val="150000"/>
              </a:lnSpc>
            </a:pPr>
            <a:endParaRPr lang="en-US" sz="2600" dirty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78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52969" y="82610"/>
            <a:ext cx="10244447" cy="1172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>
                <a:solidFill>
                  <a:schemeClr val="accent1"/>
                </a:solidFill>
              </a:rPr>
              <a:t>Rstudio</a:t>
            </a:r>
            <a:r>
              <a:rPr lang="en-US" sz="3600" dirty="0">
                <a:solidFill>
                  <a:schemeClr val="accent1"/>
                </a:solidFill>
              </a:rPr>
              <a:t> Projects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A6F620-8A0F-6540-9424-C2C77D3D61F1}"/>
              </a:ext>
            </a:extLst>
          </p:cNvPr>
          <p:cNvSpPr txBox="1"/>
          <p:nvPr/>
        </p:nvSpPr>
        <p:spPr>
          <a:xfrm>
            <a:off x="8228543" y="1255461"/>
            <a:ext cx="3186544" cy="4036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 charset="0"/>
                <a:ea typeface="Calibri" charset="0"/>
                <a:cs typeface="Calibri" charset="0"/>
              </a:rPr>
              <a:t>Rstudio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 Projects are environments for your code</a:t>
            </a:r>
          </a:p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They make your life easier, especially across teams and platforms</a:t>
            </a:r>
          </a:p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Always use </a:t>
            </a:r>
            <a:r>
              <a:rPr lang="en-US" sz="2400" dirty="0" err="1">
                <a:latin typeface="Calibri" charset="0"/>
                <a:ea typeface="Calibri" charset="0"/>
                <a:cs typeface="Calibri" charset="0"/>
              </a:rPr>
              <a:t>Rstudio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 Projects!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8A1F43-713D-40F3-B97C-82ED2B8E5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913" y="1255461"/>
            <a:ext cx="6651399" cy="478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51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4" y="287813"/>
            <a:ext cx="10244447" cy="1172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>
                <a:solidFill>
                  <a:schemeClr val="accent1"/>
                </a:solidFill>
              </a:rPr>
              <a:t>Rstudio</a:t>
            </a:r>
            <a:r>
              <a:rPr lang="en-US" sz="3600" dirty="0">
                <a:solidFill>
                  <a:schemeClr val="accent1"/>
                </a:solidFill>
              </a:rPr>
              <a:t> Projects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A6F620-8A0F-6540-9424-C2C77D3D61F1}"/>
              </a:ext>
            </a:extLst>
          </p:cNvPr>
          <p:cNvSpPr txBox="1"/>
          <p:nvPr/>
        </p:nvSpPr>
        <p:spPr>
          <a:xfrm>
            <a:off x="8228543" y="1255461"/>
            <a:ext cx="3186544" cy="3223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I recommend you create a new project in your </a:t>
            </a:r>
            <a:r>
              <a:rPr lang="en-US" sz="2400" dirty="0" err="1">
                <a:latin typeface="Calibri" charset="0"/>
                <a:ea typeface="Calibri" charset="0"/>
                <a:cs typeface="Calibri" charset="0"/>
              </a:rPr>
              <a:t>github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 repo folder</a:t>
            </a:r>
          </a:p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Select file -&gt; new project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AA0E59-4E16-43B3-B327-937DD3E74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967" y="1255461"/>
            <a:ext cx="7011410" cy="501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20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568A6B5-2D94-4F35-A48B-0FF1EDFF3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01" y="1309817"/>
            <a:ext cx="5821796" cy="4934747"/>
          </a:xfrm>
          <a:prstGeom prst="rect">
            <a:avLst/>
          </a:prstGeom>
        </p:spPr>
      </p:pic>
      <p:sp>
        <p:nvSpPr>
          <p:cNvPr id="2" name="Title 1"/>
          <p:cNvSpPr txBox="1">
            <a:spLocks/>
          </p:cNvSpPr>
          <p:nvPr/>
        </p:nvSpPr>
        <p:spPr>
          <a:xfrm>
            <a:off x="621474" y="287813"/>
            <a:ext cx="10244447" cy="1172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>
                <a:solidFill>
                  <a:schemeClr val="accent1"/>
                </a:solidFill>
              </a:rPr>
              <a:t>Rstudio</a:t>
            </a:r>
            <a:r>
              <a:rPr lang="en-US" sz="3600" dirty="0">
                <a:solidFill>
                  <a:schemeClr val="accent1"/>
                </a:solidFill>
              </a:rPr>
              <a:t> Projects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A6F620-8A0F-6540-9424-C2C77D3D61F1}"/>
              </a:ext>
            </a:extLst>
          </p:cNvPr>
          <p:cNvSpPr txBox="1"/>
          <p:nvPr/>
        </p:nvSpPr>
        <p:spPr>
          <a:xfrm>
            <a:off x="7430814" y="1255461"/>
            <a:ext cx="3984273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This creates an .</a:t>
            </a:r>
            <a:r>
              <a:rPr lang="en-US" sz="2400" dirty="0" err="1">
                <a:latin typeface="Calibri" charset="0"/>
                <a:ea typeface="Calibri" charset="0"/>
                <a:cs typeface="Calibri" charset="0"/>
              </a:rPr>
              <a:t>Rproj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 file you should click and open whenever you want to run code for this class</a:t>
            </a: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3DFB43E7-CC09-094D-A3C0-03CCEAA2BFCD}"/>
              </a:ext>
            </a:extLst>
          </p:cNvPr>
          <p:cNvSpPr/>
          <p:nvPr/>
        </p:nvSpPr>
        <p:spPr>
          <a:xfrm>
            <a:off x="723074" y="5276272"/>
            <a:ext cx="2049518" cy="348191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897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A53315-DBD3-45C8-A10C-349F96555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346" y="915449"/>
            <a:ext cx="8321589" cy="5732138"/>
          </a:xfrm>
          <a:prstGeom prst="rect">
            <a:avLst/>
          </a:prstGeom>
        </p:spPr>
      </p:pic>
      <p:sp>
        <p:nvSpPr>
          <p:cNvPr id="2" name="Title 1"/>
          <p:cNvSpPr txBox="1">
            <a:spLocks/>
          </p:cNvSpPr>
          <p:nvPr/>
        </p:nvSpPr>
        <p:spPr>
          <a:xfrm>
            <a:off x="538347" y="-28781"/>
            <a:ext cx="10244447" cy="1172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>
                <a:solidFill>
                  <a:schemeClr val="accent1"/>
                </a:solidFill>
              </a:rPr>
              <a:t>Rstudio</a:t>
            </a:r>
            <a:r>
              <a:rPr lang="en-US" sz="3600" dirty="0">
                <a:solidFill>
                  <a:schemeClr val="accent1"/>
                </a:solidFill>
              </a:rPr>
              <a:t> Projects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6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A6F620-8A0F-6540-9424-C2C77D3D61F1}"/>
              </a:ext>
            </a:extLst>
          </p:cNvPr>
          <p:cNvSpPr txBox="1"/>
          <p:nvPr/>
        </p:nvSpPr>
        <p:spPr>
          <a:xfrm>
            <a:off x="8706266" y="1193326"/>
            <a:ext cx="2946473" cy="6375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You should see your project name in the top right and the “root directory” of the project in the bottom right</a:t>
            </a:r>
          </a:p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All links to files, datasets are relative to this root folder</a:t>
            </a:r>
          </a:p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3DFB43E7-CC09-094D-A3C0-03CCEAA2BFCD}"/>
              </a:ext>
            </a:extLst>
          </p:cNvPr>
          <p:cNvSpPr/>
          <p:nvPr/>
        </p:nvSpPr>
        <p:spPr>
          <a:xfrm>
            <a:off x="147694" y="4265825"/>
            <a:ext cx="3425378" cy="406502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8C0D5E38-7449-2342-B497-6C072B68D365}"/>
              </a:ext>
            </a:extLst>
          </p:cNvPr>
          <p:cNvSpPr/>
          <p:nvPr/>
        </p:nvSpPr>
        <p:spPr>
          <a:xfrm>
            <a:off x="7191064" y="1173262"/>
            <a:ext cx="1555531" cy="451945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1AF8E73A-89A8-5F4D-BC26-B4884463CD9D}"/>
              </a:ext>
            </a:extLst>
          </p:cNvPr>
          <p:cNvSpPr/>
          <p:nvPr/>
        </p:nvSpPr>
        <p:spPr>
          <a:xfrm>
            <a:off x="5298926" y="3602182"/>
            <a:ext cx="3537633" cy="2803300"/>
          </a:xfrm>
          <a:prstGeom prst="frame">
            <a:avLst>
              <a:gd name="adj1" fmla="val 186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020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4" y="287813"/>
            <a:ext cx="10244447" cy="1172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R Studio Cloud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F7B9DC-FA8A-4674-B790-8F9FA6066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818" y="1356079"/>
            <a:ext cx="6967489" cy="53653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7F535C-C00A-46F6-AA3E-CB3199AD3011}"/>
              </a:ext>
            </a:extLst>
          </p:cNvPr>
          <p:cNvSpPr txBox="1"/>
          <p:nvPr/>
        </p:nvSpPr>
        <p:spPr>
          <a:xfrm>
            <a:off x="8228543" y="1255461"/>
            <a:ext cx="3186544" cy="1290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Go to </a:t>
            </a:r>
            <a:r>
              <a:rPr lang="en-US" sz="2400" dirty="0" err="1">
                <a:latin typeface="Calibri" charset="0"/>
                <a:ea typeface="Calibri" charset="0"/>
                <a:cs typeface="Calibri" charset="0"/>
                <a:hlinkClick r:id="rId3" action="ppaction://hlinkfile"/>
              </a:rPr>
              <a:t>rstudio.cloud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  <a:hlinkClick r:id="rId3" action="ppaction://hlinkfile"/>
              </a:rPr>
              <a:t>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if your version of R is ever not working</a:t>
            </a:r>
          </a:p>
        </p:txBody>
      </p:sp>
    </p:spTree>
    <p:extLst>
      <p:ext uri="{BB962C8B-B14F-4D97-AF65-F5344CB8AC3E}">
        <p14:creationId xmlns:p14="http://schemas.microsoft.com/office/powerpoint/2010/main" val="3221549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4" y="287813"/>
            <a:ext cx="10244447" cy="1172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R Studio Cloud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8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7F535C-C00A-46F6-AA3E-CB3199AD3011}"/>
              </a:ext>
            </a:extLst>
          </p:cNvPr>
          <p:cNvSpPr txBox="1"/>
          <p:nvPr/>
        </p:nvSpPr>
        <p:spPr>
          <a:xfrm>
            <a:off x="8228543" y="1255461"/>
            <a:ext cx="3186544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R Studio Cloud is a full featured version of R in your browser!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E6BC94-662D-4906-BE8C-65294D87C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19" y="1239297"/>
            <a:ext cx="6801658" cy="544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544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5" y="287814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glimpse() to summarize the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C8DAC6-25F0-42F2-AE64-A1CD6BDD3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5" y="1666875"/>
            <a:ext cx="5534025" cy="12615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866F47D-3EBA-4564-8C66-9837692E3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9325" y="1666875"/>
            <a:ext cx="6019800" cy="441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28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6127</TotalTime>
  <Words>321</Words>
  <Application>Microsoft Office PowerPoint</Application>
  <PresentationFormat>Widescreen</PresentationFormat>
  <Paragraphs>76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</vt:lpstr>
      <vt:lpstr>1. Introduction to R and Data Manipulation with Dplyr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xmQvcU8oNp@goetheuniversitaet.onmicrosoft.com</dc:creator>
  <cp:lastModifiedBy>Jon Hersh</cp:lastModifiedBy>
  <cp:revision>142</cp:revision>
  <cp:lastPrinted>2019-07-22T15:55:49Z</cp:lastPrinted>
  <dcterms:created xsi:type="dcterms:W3CDTF">2017-12-17T16:55:41Z</dcterms:created>
  <dcterms:modified xsi:type="dcterms:W3CDTF">2022-04-08T06:29:00Z</dcterms:modified>
</cp:coreProperties>
</file>